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256" r:id="rId14"/>
    <p:sldId id="257" r:id="rId15"/>
    <p:sldId id="335" r:id="rId16"/>
    <p:sldId id="341" r:id="rId17"/>
    <p:sldId id="336" r:id="rId18"/>
    <p:sldId id="361" r:id="rId19"/>
    <p:sldId id="36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48" r:id="rId28"/>
    <p:sldId id="350" r:id="rId29"/>
    <p:sldId id="352" r:id="rId30"/>
    <p:sldId id="351" r:id="rId31"/>
    <p:sldId id="353" r:id="rId32"/>
    <p:sldId id="354" r:id="rId33"/>
    <p:sldId id="355" r:id="rId34"/>
    <p:sldId id="356" r:id="rId35"/>
    <p:sldId id="357" r:id="rId36"/>
    <p:sldId id="337" r:id="rId37"/>
    <p:sldId id="358" r:id="rId38"/>
    <p:sldId id="338" r:id="rId39"/>
    <p:sldId id="364" r:id="rId40"/>
    <p:sldId id="359" r:id="rId41"/>
    <p:sldId id="340" r:id="rId42"/>
    <p:sldId id="360" r:id="rId43"/>
    <p:sldId id="366" r:id="rId44"/>
    <p:sldId id="365" r:id="rId45"/>
    <p:sldId id="368" r:id="rId46"/>
    <p:sldId id="367" r:id="rId47"/>
    <p:sldId id="369" r:id="rId48"/>
    <p:sldId id="370" r:id="rId49"/>
    <p:sldId id="374" r:id="rId50"/>
    <p:sldId id="372" r:id="rId51"/>
    <p:sldId id="373" r:id="rId52"/>
    <p:sldId id="375" r:id="rId53"/>
    <p:sldId id="376" r:id="rId54"/>
    <p:sldId id="371" r:id="rId55"/>
    <p:sldId id="379" r:id="rId56"/>
    <p:sldId id="377" r:id="rId57"/>
    <p:sldId id="378" r:id="rId58"/>
    <p:sldId id="381" r:id="rId59"/>
    <p:sldId id="380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</p:sldIdLst>
  <p:sldSz cx="12192000" cy="6858000"/>
  <p:notesSz cx="6858000" cy="9144000"/>
  <p:embeddedFontLst>
    <p:embeddedFont>
      <p:font typeface="KoPubWorld돋움체_Pro Medium" pitchFamily="2" charset="-127"/>
      <p:regular r:id="rId76"/>
    </p:embeddedFont>
    <p:embeddedFont>
      <p:font typeface="맑은 고딕" panose="020B0503020000020004" pitchFamily="34" charset="-127"/>
      <p:regular r:id="rId77"/>
      <p:bold r:id="rId78"/>
    </p:embeddedFont>
    <p:embeddedFont>
      <p:font typeface="08서울한강체 L" panose="020F0502020204030204" pitchFamily="34" charset="0"/>
      <p:regular r:id="rId79"/>
      <p:bold r:id="rId80"/>
      <p:italic r:id="rId81"/>
      <p:boldItalic r:id="rId82"/>
    </p:embeddedFont>
    <p:embeddedFont>
      <p:font typeface="Arial Unicode MS" panose="020B0604020202020204" pitchFamily="34" charset="-128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KoPubDotum_Pro Bold" pitchFamily="2" charset="-127"/>
      <p:bold r:id="rId92"/>
    </p:embeddedFont>
    <p:embeddedFont>
      <p:font typeface="KOPUBDOTUM_PRO MEDIUM" pitchFamily="2" charset="-127"/>
      <p:regular r:id="rId93"/>
    </p:embeddedFont>
    <p:embeddedFont>
      <p:font typeface="NanumSquare" panose="020B0600000101010101" pitchFamily="34" charset="-127"/>
      <p:regular r:id="rId94"/>
    </p:embeddedFont>
    <p:embeddedFont>
      <p:font typeface="NanumSquare Bold" panose="020B0600000101010101" pitchFamily="34" charset="-127"/>
      <p:bold r:id="rId95"/>
    </p:embeddedFont>
    <p:embeddedFont>
      <p:font typeface="NanumSquare ExtraBold" panose="020B0600000101010101" pitchFamily="34" charset="-127"/>
      <p:bold r:id="rId96"/>
    </p:embeddedFont>
    <p:embeddedFont>
      <p:font typeface="NanumSquare Light" panose="020B0600000101010101" pitchFamily="34" charset="-127"/>
      <p:regular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4DABCF"/>
    <a:srgbClr val="DEDEDE"/>
    <a:srgbClr val="FDFBF9"/>
    <a:srgbClr val="F7F7F7"/>
    <a:srgbClr val="F2DED6"/>
    <a:srgbClr val="D3B3A1"/>
    <a:srgbClr val="D8BCAC"/>
    <a:srgbClr val="F2E5DE"/>
    <a:srgbClr val="E7C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4" autoAdjust="0"/>
    <p:restoredTop sz="94366"/>
  </p:normalViewPr>
  <p:slideViewPr>
    <p:cSldViewPr snapToGrid="0" showGuides="1">
      <p:cViewPr varScale="1">
        <p:scale>
          <a:sx n="116" d="100"/>
          <a:sy n="116" d="100"/>
        </p:scale>
        <p:origin x="624" y="19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B440AF-B2DB-5C4B-9B0E-45BAC44D3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977B-1DE6-0F43-803B-B8E599495B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BE935-4312-3340-8AF0-E751B8DB99CF}" type="datetimeFigureOut">
              <a:rPr lang="en-KR" smtClean="0"/>
              <a:t>2021/06/16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FCA29-1E09-2C42-AAA7-65591173A9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DF36D-E845-A446-ABE0-6AB2103D0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FD5F-D3E9-E442-9956-D642FAF167C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9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9F518-A18A-450D-A067-1F265ECD09B9}" type="datetimeFigureOut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6577B-6BBA-40F0-964C-787359AFD4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58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96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7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4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91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72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4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6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1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9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6577B-6BBA-40F0-964C-787359AFD40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99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6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89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6577B-6BBA-40F0-964C-787359AFD40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79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97342-ABC3-4711-8B90-BFB761A74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DB23A4-D4D5-41B2-A532-D3CBE8F88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8711B-DF31-437A-AED1-2D6F0208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25618-9F2A-41CB-8CCA-FCFDA177616A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F82ED-295D-4613-A4E4-2EA5155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4ACF1-D5A6-42FB-8CCA-691B6A4D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DBDD2-0827-4EE3-BA8D-B2B519C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B098A-8989-49CE-BB0F-A3441B88A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A63F4-A04B-4770-AF23-E20D0136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B71EE-B227-49BA-8BF1-298B0A33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91A56-D4CF-4498-B2AD-5FF7650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0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6CE6A-50CA-4259-A10A-3C03A7E2D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3495F-F775-4624-BAD9-31411D515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44680-4C79-4CDD-9C1B-819FB44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8765-3399-4DC7-819C-E7DC3CE5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09D14F-A20C-4388-AE09-F88AE4C3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4A90C-2C47-4A78-AD55-DF363B32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87B5-9F6D-4E1F-B316-7C15E0FB4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7BC2C-16D3-4F48-ABAE-6D67A2FD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317B8-F84E-4041-919B-F6430F2A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003C3-9211-4351-9A53-4528DAE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5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87254-2A47-478E-A9A8-456B5F712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5FECD-0896-4C1B-A97E-7DC2270D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835E-E189-4E8E-B063-DAD9E60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626E5-2246-41C0-96A0-B35EC76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38646-C785-4172-AFF1-A2D9C026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07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CA4CD-70CC-4B70-9C24-061B271A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72E2-65E3-4598-A49B-AEFA913AC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4DB475-D98F-4EFD-9057-36C6826EE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64AB3-CA4E-444F-830B-5BF673A3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F159B2-A3AC-40EE-AC89-3C18219C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B66D9-E381-42B7-AB84-A92EE05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21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7027-84AB-4A37-93AD-031C9C7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AA95E-1F99-4EC1-B567-D80F8F92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42BA7-78B3-411A-A255-FA5B463A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C571B0-1B53-46AF-AE91-F9FD7F8B7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B296D-5DF4-4A4D-81E1-C9081FB8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143F2-B2DB-40D6-A10E-D845E99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FA8861-7973-4E8A-A7B5-48179B53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FB6A3E-59FE-4491-8E88-E6CAE84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77143-2AEC-4CE8-84D4-A1BD2D60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5C598-5478-4FCB-BB55-A0B90F8C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4210C-A484-4768-8D94-B50EB4B1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F5DFB3-1FDC-4A94-A3E2-4DF4F0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22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BC0A93-05C5-47A8-B764-849EB97F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1DECEF-2493-4A34-B75E-1CCC19B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24B09-34A3-45EA-9D07-8FE353F4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1C2DCE-1FE1-455D-A450-A884A6CF7F83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BA05E-2343-4320-AA21-C1594E838511}"/>
              </a:ext>
            </a:extLst>
          </p:cNvPr>
          <p:cNvSpPr txBox="1"/>
          <p:nvPr userDrawn="1"/>
        </p:nvSpPr>
        <p:spPr>
          <a:xfrm>
            <a:off x="-38100" y="6609086"/>
            <a:ext cx="6607865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정지훈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Times New Roman" pitchFamily="18" charset="0"/>
              </a:rPr>
              <a:t>무단 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2603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A89C-2DC0-4E47-B5E2-00DFC41D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9EA24-87FB-4355-B3BE-A335A583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0299A-0670-4FF2-AAF7-0781F6A1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6FAC1-4CB7-45D5-BA8B-B45293F6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A167-0903-4686-BE99-6487706C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1D752-1A94-47F7-BA07-2C527703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203-E126-426C-8363-6C040EC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83A88-4FA1-445F-B436-10AC264831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C44A8-2FD9-40E9-9522-AF9E6D48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10F5D-3ECE-4725-90E7-B92CAFAF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t>2021. 6. 16.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AB9C2-FEAE-47AB-A0A6-81B44CCC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4E30AE-BC25-4B6E-87CA-4C108A06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0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23DE8-39EB-4AA7-A14B-FC293EDE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8A24-A60C-48BE-B2A4-BB156B29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16B3-2EFA-4929-877E-1CC921BC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t>2021. 6. 16.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B6F03-FF83-4C5B-A8C1-0B394C085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317391-8FDE-4925-B668-232E5B2A3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b-engines.com/en/rank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CA2BE10-D6BD-45C0-869C-DAC61DB8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32" y="3656806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18329" y="2456476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5460430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4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B440E-D25F-8D48-8B63-B4B36421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1472400"/>
            <a:ext cx="5562000" cy="39150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192A91-B655-5842-9968-4356AE29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02" y="1472400"/>
            <a:ext cx="5562000" cy="391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497A7-3CB5-704D-BC7F-946854583C4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BBAD3-7DD8-964E-86FC-B33293B3A96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7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BA5B7B-1645-B746-9705-1E6B09D2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61" y="3154629"/>
            <a:ext cx="4178156" cy="2940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A8EA-62F4-1343-87DA-A7256FC17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69" y="3161358"/>
            <a:ext cx="4171427" cy="293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36345-F870-CF4F-965B-441F165A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3187"/>
            <a:ext cx="4178156" cy="2933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466B1-4BD2-1D49-A088-F984C46F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795391"/>
            <a:ext cx="4164700" cy="29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951C7-18CC-A541-B06D-8698A629A702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EF12C-6B10-2645-B1CC-3BD9E1CAE540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3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36E74E3-4EE0-0A46-A4B9-FAB21FFF0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99" y="985236"/>
            <a:ext cx="9878992" cy="509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9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431161" y="2456476"/>
            <a:ext cx="8945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강의</a:t>
            </a:r>
            <a:r>
              <a:rPr lang="en-US" altLang="ko-KR" sz="72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Intro</a:t>
            </a:r>
            <a:endParaRPr lang="ko-KR" altLang="en-US" sz="72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99F7A-7A1B-4DFE-AF26-DED7E12AC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export PATH=/opt/homebrew/bin:$PATH:/Applications/Postgres.app/Contents/Versions/13/bin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0206F-3775-400D-96EF-F8B66EFC96B9}"/>
              </a:ext>
            </a:extLst>
          </p:cNvPr>
          <p:cNvSpPr txBox="1"/>
          <p:nvPr/>
        </p:nvSpPr>
        <p:spPr>
          <a:xfrm>
            <a:off x="9070188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EDB1479-7731-42EF-9FC2-98D4438E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292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78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가치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1851BE-EE8C-4248-ACCA-B2541757D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" y="1059236"/>
            <a:ext cx="7065860" cy="509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999832" y="6151496"/>
            <a:ext cx="1648776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Gartner (2012)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正方形/長方形 2">
            <a:extLst>
              <a:ext uri="{FF2B5EF4-FFF2-40B4-BE49-F238E27FC236}">
                <a16:creationId xmlns:a16="http://schemas.microsoft.com/office/drawing/2014/main" id="{7780D33F-6CB2-1C4F-8378-2A9043296168}"/>
              </a:ext>
            </a:extLst>
          </p:cNvPr>
          <p:cNvSpPr/>
          <p:nvPr/>
        </p:nvSpPr>
        <p:spPr>
          <a:xfrm>
            <a:off x="9171530" y="1455058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6" name="화살표: 오른쪽 29">
            <a:extLst>
              <a:ext uri="{FF2B5EF4-FFF2-40B4-BE49-F238E27FC236}">
                <a16:creationId xmlns:a16="http://schemas.microsoft.com/office/drawing/2014/main" id="{6BC38F00-AB70-9B4B-BC10-6A94E341229D}"/>
              </a:ext>
            </a:extLst>
          </p:cNvPr>
          <p:cNvSpPr/>
          <p:nvPr/>
        </p:nvSpPr>
        <p:spPr>
          <a:xfrm rot="5400000">
            <a:off x="9740534" y="256747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2" name="正方形/長方形 2">
            <a:extLst>
              <a:ext uri="{FF2B5EF4-FFF2-40B4-BE49-F238E27FC236}">
                <a16:creationId xmlns:a16="http://schemas.microsoft.com/office/drawing/2014/main" id="{8A3A2A27-99B0-4949-A655-A70220882893}"/>
              </a:ext>
            </a:extLst>
          </p:cNvPr>
          <p:cNvSpPr/>
          <p:nvPr/>
        </p:nvSpPr>
        <p:spPr>
          <a:xfrm>
            <a:off x="9171530" y="3303206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3" name="화살표: 오른쪽 29">
            <a:extLst>
              <a:ext uri="{FF2B5EF4-FFF2-40B4-BE49-F238E27FC236}">
                <a16:creationId xmlns:a16="http://schemas.microsoft.com/office/drawing/2014/main" id="{DF4809FE-B925-8942-BB63-08106149F748}"/>
              </a:ext>
            </a:extLst>
          </p:cNvPr>
          <p:cNvSpPr/>
          <p:nvPr/>
        </p:nvSpPr>
        <p:spPr>
          <a:xfrm rot="5400000">
            <a:off x="9740534" y="441561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4" name="正方形/長方形 2">
            <a:extLst>
              <a:ext uri="{FF2B5EF4-FFF2-40B4-BE49-F238E27FC236}">
                <a16:creationId xmlns:a16="http://schemas.microsoft.com/office/drawing/2014/main" id="{E61B8206-7E3B-614C-9354-0F5F58E582AB}"/>
              </a:ext>
            </a:extLst>
          </p:cNvPr>
          <p:cNvSpPr/>
          <p:nvPr/>
        </p:nvSpPr>
        <p:spPr>
          <a:xfrm>
            <a:off x="9171530" y="515807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5" name="화살표: 오른쪽 29">
            <a:extLst>
              <a:ext uri="{FF2B5EF4-FFF2-40B4-BE49-F238E27FC236}">
                <a16:creationId xmlns:a16="http://schemas.microsoft.com/office/drawing/2014/main" id="{68385BCD-093C-D846-A629-EB1E42B2ABBE}"/>
              </a:ext>
            </a:extLst>
          </p:cNvPr>
          <p:cNvSpPr/>
          <p:nvPr/>
        </p:nvSpPr>
        <p:spPr>
          <a:xfrm>
            <a:off x="8024757" y="3450298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27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분석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단계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F2F15-75A6-4441-8C76-935CB48D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1130114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D6BA4D2B-425E-4A4E-87C6-7644DD570A62}"/>
              </a:ext>
            </a:extLst>
          </p:cNvPr>
          <p:cNvSpPr/>
          <p:nvPr/>
        </p:nvSpPr>
        <p:spPr>
          <a:xfrm>
            <a:off x="829916" y="5003005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정보 획득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4" name="화살표: 오른쪽 29">
            <a:extLst>
              <a:ext uri="{FF2B5EF4-FFF2-40B4-BE49-F238E27FC236}">
                <a16:creationId xmlns:a16="http://schemas.microsoft.com/office/drawing/2014/main" id="{D5EFD3AC-5A56-4941-ADF3-63B02BFD9B6C}"/>
              </a:ext>
            </a:extLst>
          </p:cNvPr>
          <p:cNvSpPr/>
          <p:nvPr/>
        </p:nvSpPr>
        <p:spPr>
          <a:xfrm>
            <a:off x="3485696" y="5185093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F1585987-C3FA-484D-81E0-87F83AAA2FFF}"/>
              </a:ext>
            </a:extLst>
          </p:cNvPr>
          <p:cNvSpPr/>
          <p:nvPr/>
        </p:nvSpPr>
        <p:spPr>
          <a:xfrm>
            <a:off x="5000723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분석 및 예측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7" name="화살표: 오른쪽 29">
            <a:extLst>
              <a:ext uri="{FF2B5EF4-FFF2-40B4-BE49-F238E27FC236}">
                <a16:creationId xmlns:a16="http://schemas.microsoft.com/office/drawing/2014/main" id="{02764402-463A-254D-908C-57257AE714F2}"/>
              </a:ext>
            </a:extLst>
          </p:cNvPr>
          <p:cNvSpPr/>
          <p:nvPr/>
        </p:nvSpPr>
        <p:spPr>
          <a:xfrm>
            <a:off x="7781238" y="512911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9" name="正方形/長方形 2">
            <a:extLst>
              <a:ext uri="{FF2B5EF4-FFF2-40B4-BE49-F238E27FC236}">
                <a16:creationId xmlns:a16="http://schemas.microsoft.com/office/drawing/2014/main" id="{7B588CAF-22BB-A946-8BF6-47C674F8D1D3}"/>
              </a:ext>
            </a:extLst>
          </p:cNvPr>
          <p:cNvSpPr/>
          <p:nvPr/>
        </p:nvSpPr>
        <p:spPr>
          <a:xfrm>
            <a:off x="9171530" y="5003004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선제적 대응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1C2C2-6B98-3B4D-8A17-B16167DC108E}"/>
              </a:ext>
            </a:extLst>
          </p:cNvPr>
          <p:cNvSpPr txBox="1"/>
          <p:nvPr/>
        </p:nvSpPr>
        <p:spPr>
          <a:xfrm>
            <a:off x="7309617" y="3281075"/>
            <a:ext cx="2551311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 for Data Science (2017)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화살표: 오른쪽 29">
            <a:extLst>
              <a:ext uri="{FF2B5EF4-FFF2-40B4-BE49-F238E27FC236}">
                <a16:creationId xmlns:a16="http://schemas.microsoft.com/office/drawing/2014/main" id="{746AE751-A477-EB40-9144-5C7F5D593449}"/>
              </a:ext>
            </a:extLst>
          </p:cNvPr>
          <p:cNvSpPr/>
          <p:nvPr/>
        </p:nvSpPr>
        <p:spPr>
          <a:xfrm rot="5400000">
            <a:off x="5733559" y="3907400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93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599049" y="2456476"/>
            <a:ext cx="6609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 발 환 경 설 정 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901788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683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8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1897B6-7D21-4499-91B8-FB9D87376C8C}"/>
              </a:ext>
            </a:extLst>
          </p:cNvPr>
          <p:cNvGrpSpPr/>
          <p:nvPr/>
        </p:nvGrpSpPr>
        <p:grpSpPr>
          <a:xfrm>
            <a:off x="2320162" y="1505853"/>
            <a:ext cx="725019" cy="3822700"/>
            <a:chOff x="2320162" y="1505853"/>
            <a:chExt cx="725019" cy="3822700"/>
          </a:xfrm>
        </p:grpSpPr>
        <p:sp>
          <p:nvSpPr>
            <p:cNvPr id="18" name="왼쪽 중괄호 6">
              <a:extLst>
                <a:ext uri="{FF2B5EF4-FFF2-40B4-BE49-F238E27FC236}">
                  <a16:creationId xmlns:a16="http://schemas.microsoft.com/office/drawing/2014/main" id="{DC1F8DFF-3A60-8948-8B12-705C6C0CE6AB}"/>
                </a:ext>
              </a:extLst>
            </p:cNvPr>
            <p:cNvSpPr/>
            <p:nvPr/>
          </p:nvSpPr>
          <p:spPr>
            <a:xfrm>
              <a:off x="2320162" y="1505853"/>
              <a:ext cx="725019" cy="3822700"/>
            </a:xfrm>
            <a:prstGeom prst="leftBrace">
              <a:avLst>
                <a:gd name="adj1" fmla="val 0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12">
              <a:extLst>
                <a:ext uri="{FF2B5EF4-FFF2-40B4-BE49-F238E27FC236}">
                  <a16:creationId xmlns:a16="http://schemas.microsoft.com/office/drawing/2014/main" id="{D6FA60A2-BE48-8F47-9C6D-18A5E8EB73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2716899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14">
              <a:extLst>
                <a:ext uri="{FF2B5EF4-FFF2-40B4-BE49-F238E27FC236}">
                  <a16:creationId xmlns:a16="http://schemas.microsoft.com/office/drawing/2014/main" id="{1514825C-3C7C-634A-AF13-D829605960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3231" y="4111157"/>
              <a:ext cx="3619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CEE13C-A768-6649-BFB5-430E5DAD2DCE}"/>
              </a:ext>
            </a:extLst>
          </p:cNvPr>
          <p:cNvSpPr txBox="1"/>
          <p:nvPr/>
        </p:nvSpPr>
        <p:spPr>
          <a:xfrm>
            <a:off x="3205967" y="1333702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DBMS</a:t>
            </a: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(Database</a:t>
            </a:r>
            <a:r>
              <a:rPr lang="ko-KR" altLang="en-US" sz="1100" b="1" dirty="0">
                <a:latin typeface="KoPubDotum_Pro Bold" pitchFamily="2" charset="-127"/>
                <a:ea typeface="KoPubDotum_Pro Bold" pitchFamily="2" charset="-127"/>
              </a:rPr>
              <a:t> </a:t>
            </a:r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Management System)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37F6B-0082-664D-9A8C-6AC1B1054BE0}"/>
              </a:ext>
            </a:extLst>
          </p:cNvPr>
          <p:cNvSpPr txBox="1"/>
          <p:nvPr/>
        </p:nvSpPr>
        <p:spPr>
          <a:xfrm>
            <a:off x="5683312" y="1314921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정의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(Definition) 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응용 프로그램이 요구하는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구조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변경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제거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조작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(Manipulation):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삽입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갱신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제어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(Control): 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접근할 수 있는 사용자 제한 및 성능 관리 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042FE57-8729-493D-A169-0A7B7F99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84" y="2716899"/>
            <a:ext cx="1335300" cy="1483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C917B5-4C19-4809-A2BD-43026D8F7334}"/>
              </a:ext>
            </a:extLst>
          </p:cNvPr>
          <p:cNvSpPr txBox="1"/>
          <p:nvPr/>
        </p:nvSpPr>
        <p:spPr>
          <a:xfrm>
            <a:off x="3205968" y="2494257"/>
            <a:ext cx="22626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관계형 데이터베이스</a:t>
            </a:r>
            <a:endParaRPr lang="en-US" altLang="ko-KR" b="1" dirty="0">
              <a:latin typeface="KoPubDotum_Pro Bold" pitchFamily="2" charset="-127"/>
              <a:ea typeface="KoPubDotum_Pro Bold" pitchFamily="2" charset="-127"/>
            </a:endParaRPr>
          </a:p>
          <a:p>
            <a:pPr algn="ctr"/>
            <a:r>
              <a:rPr lang="en-US" altLang="ko-KR" sz="1100" b="1" dirty="0">
                <a:latin typeface="KoPubDotum_Pro Bold" pitchFamily="2" charset="-127"/>
                <a:ea typeface="KoPubDotum_Pro Bold" pitchFamily="2" charset="-127"/>
              </a:rPr>
              <a:t>(Relational Database)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A183F-A7D4-4926-9459-EEFA01D9D77B}"/>
              </a:ext>
            </a:extLst>
          </p:cNvPr>
          <p:cNvSpPr txBox="1"/>
          <p:nvPr/>
        </p:nvSpPr>
        <p:spPr>
          <a:xfrm>
            <a:off x="5683311" y="2494257"/>
            <a:ext cx="6798691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통상적으로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라고 함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열로 구분하는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 테이블 형태로 구성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오라클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DBMS, MS SQL SERVER, MYSQL, PostgreSQL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14090-7871-4B5B-8F52-6FFF6FBCCEF7}"/>
              </a:ext>
            </a:extLst>
          </p:cNvPr>
          <p:cNvSpPr txBox="1"/>
          <p:nvPr/>
        </p:nvSpPr>
        <p:spPr>
          <a:xfrm>
            <a:off x="3205969" y="3931261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인기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1D8AFA-45D0-4BEF-8932-6FF5C93AAFDA}"/>
              </a:ext>
            </a:extLst>
          </p:cNvPr>
          <p:cNvSpPr txBox="1"/>
          <p:nvPr/>
        </p:nvSpPr>
        <p:spPr>
          <a:xfrm>
            <a:off x="5683311" y="3931261"/>
            <a:ext cx="6798691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Engines Ranking 4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(350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(2020 ~ 2021)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 err="1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StackOverflow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2020 Survey 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위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(Most Loved &amp; Wanted)</a:t>
            </a:r>
            <a:r>
              <a:rPr lang="en-US" altLang="ko-KR" sz="1600" baseline="300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FB408-8B81-432F-AC9A-987D4DC53C72}"/>
              </a:ext>
            </a:extLst>
          </p:cNvPr>
          <p:cNvSpPr txBox="1"/>
          <p:nvPr/>
        </p:nvSpPr>
        <p:spPr>
          <a:xfrm>
            <a:off x="507337" y="6063036"/>
            <a:ext cx="9488919" cy="51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1: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  <a:hlinkClick r:id="rId4"/>
              </a:rPr>
              <a:t>https://db-engines.com/en/ranking</a:t>
            </a:r>
            <a:endParaRPr lang="en-US" altLang="ko-KR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2: https://insights.stackoverflow.com/survey/2020#technology-most-loved-dreaded-and-wanted-databases-loved4</a:t>
            </a:r>
            <a:endParaRPr lang="ko-KR" altLang="en-US" sz="11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DE0BF-614A-45A9-957D-03E84B996CF3}"/>
              </a:ext>
            </a:extLst>
          </p:cNvPr>
          <p:cNvSpPr txBox="1"/>
          <p:nvPr/>
        </p:nvSpPr>
        <p:spPr>
          <a:xfrm>
            <a:off x="3205966" y="5141797"/>
            <a:ext cx="226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Dotum_Pro Bold" pitchFamily="2" charset="-127"/>
                <a:ea typeface="KoPubDotum_Pro Bold" pitchFamily="2" charset="-127"/>
              </a:rPr>
              <a:t>PostgreSQL</a:t>
            </a:r>
            <a:r>
              <a:rPr lang="ko-KR" altLang="en-US" b="1" dirty="0">
                <a:latin typeface="KoPubDotum_Pro Bold" pitchFamily="2" charset="-127"/>
                <a:ea typeface="KoPubDotum_Pro Bold" pitchFamily="2" charset="-127"/>
              </a:rPr>
              <a:t>의 장점</a:t>
            </a:r>
            <a:endParaRPr lang="ko-KR" altLang="en-US" sz="1100" b="1" dirty="0">
              <a:latin typeface="KoPubDotum_Pro Bold" pitchFamily="2" charset="-127"/>
              <a:ea typeface="KoPubDotum_Pro 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E5B92-3696-441F-99CC-EFAACFF162FA}"/>
              </a:ext>
            </a:extLst>
          </p:cNvPr>
          <p:cNvSpPr txBox="1"/>
          <p:nvPr/>
        </p:nvSpPr>
        <p:spPr>
          <a:xfrm>
            <a:off x="5683311" y="5105454"/>
            <a:ext cx="6798691" cy="8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무료 라이선스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(GPL)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라이선스 비용 절감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다양한 플랫폼 지원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(Windows, MacOS, Linux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baseline="300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99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0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PostgreSQL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프로세스 구조</a:t>
            </a:r>
          </a:p>
        </p:txBody>
      </p:sp>
      <p:pic>
        <p:nvPicPr>
          <p:cNvPr id="1028" name="Picture 4" descr="PostgreSQL] PostgreSQL이란?">
            <a:extLst>
              <a:ext uri="{FF2B5EF4-FFF2-40B4-BE49-F238E27FC236}">
                <a16:creationId xmlns:a16="http://schemas.microsoft.com/office/drawing/2014/main" id="{B7F654B3-988B-4C9B-A136-475384CB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5" y="1691957"/>
            <a:ext cx="7011139" cy="34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6EE05-A7D8-4A48-BE1E-504360811C79}"/>
              </a:ext>
            </a:extLst>
          </p:cNvPr>
          <p:cNvSpPr txBox="1"/>
          <p:nvPr/>
        </p:nvSpPr>
        <p:spPr>
          <a:xfrm>
            <a:off x="668045" y="5166043"/>
            <a:ext cx="2767613" cy="29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1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: https://mangkyu.tistory.com/71</a:t>
            </a: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EAE071D-29C8-4FCB-8675-0453E73DD49C}"/>
              </a:ext>
            </a:extLst>
          </p:cNvPr>
          <p:cNvSpPr/>
          <p:nvPr/>
        </p:nvSpPr>
        <p:spPr>
          <a:xfrm>
            <a:off x="9661063" y="1691957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서버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BAAF9611-0953-4D56-A49C-BF967EA39F0A}"/>
              </a:ext>
            </a:extLst>
          </p:cNvPr>
          <p:cNvSpPr/>
          <p:nvPr/>
        </p:nvSpPr>
        <p:spPr>
          <a:xfrm>
            <a:off x="9661064" y="444116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클라이언트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  <a:p>
            <a:pPr algn="ctr"/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(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사용자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)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12" name="화살표: 오른쪽 29">
            <a:extLst>
              <a:ext uri="{FF2B5EF4-FFF2-40B4-BE49-F238E27FC236}">
                <a16:creationId xmlns:a16="http://schemas.microsoft.com/office/drawing/2014/main" id="{618F7676-ACDC-4C85-96F2-0E6D2CC42AB8}"/>
              </a:ext>
            </a:extLst>
          </p:cNvPr>
          <p:cNvSpPr/>
          <p:nvPr/>
        </p:nvSpPr>
        <p:spPr>
          <a:xfrm>
            <a:off x="8202310" y="318612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8B9ED7B-5E60-4828-81E3-F3AC09EDC655}"/>
              </a:ext>
            </a:extLst>
          </p:cNvPr>
          <p:cNvCxnSpPr>
            <a:cxnSpLocks/>
          </p:cNvCxnSpPr>
          <p:nvPr/>
        </p:nvCxnSpPr>
        <p:spPr>
          <a:xfrm>
            <a:off x="10014011" y="2696113"/>
            <a:ext cx="0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48E797B-AF8C-4611-8DEF-E2922BF611A2}"/>
              </a:ext>
            </a:extLst>
          </p:cNvPr>
          <p:cNvCxnSpPr>
            <a:cxnSpLocks/>
          </p:cNvCxnSpPr>
          <p:nvPr/>
        </p:nvCxnSpPr>
        <p:spPr>
          <a:xfrm flipV="1">
            <a:off x="11148967" y="2689572"/>
            <a:ext cx="1" cy="146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C22B18-F174-443B-B666-B635574C544B}"/>
              </a:ext>
            </a:extLst>
          </p:cNvPr>
          <p:cNvSpPr/>
          <p:nvPr/>
        </p:nvSpPr>
        <p:spPr>
          <a:xfrm>
            <a:off x="9651580" y="3192666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C153AF-6A55-43E2-A5CF-251758DD8CAC}"/>
              </a:ext>
            </a:extLst>
          </p:cNvPr>
          <p:cNvSpPr/>
          <p:nvPr/>
        </p:nvSpPr>
        <p:spPr>
          <a:xfrm>
            <a:off x="10862689" y="3186125"/>
            <a:ext cx="724861" cy="47266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쿼리</a:t>
            </a:r>
          </a:p>
        </p:txBody>
      </p:sp>
    </p:spTree>
    <p:extLst>
      <p:ext uri="{BB962C8B-B14F-4D97-AF65-F5344CB8AC3E}">
        <p14:creationId xmlns:p14="http://schemas.microsoft.com/office/powerpoint/2010/main" val="28224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 용어 설명</a:t>
            </a:r>
          </a:p>
        </p:txBody>
      </p:sp>
      <p:sp>
        <p:nvSpPr>
          <p:cNvPr id="26" name="正方形/長方形 2">
            <a:extLst>
              <a:ext uri="{FF2B5EF4-FFF2-40B4-BE49-F238E27FC236}">
                <a16:creationId xmlns:a16="http://schemas.microsoft.com/office/drawing/2014/main" id="{64EF06DA-624E-466E-AD65-1FE5DBB284CF}"/>
              </a:ext>
            </a:extLst>
          </p:cNvPr>
          <p:cNvSpPr/>
          <p:nvPr/>
        </p:nvSpPr>
        <p:spPr>
          <a:xfrm>
            <a:off x="1025225" y="2525022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클러스터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E2D1ACAC-75E0-41C2-8279-DB2F9F79560F}"/>
              </a:ext>
            </a:extLst>
          </p:cNvPr>
          <p:cNvSpPr/>
          <p:nvPr/>
        </p:nvSpPr>
        <p:spPr>
          <a:xfrm>
            <a:off x="5196032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스키마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705FF4EF-EA6D-4D68-8503-DB37978F8146}"/>
              </a:ext>
            </a:extLst>
          </p:cNvPr>
          <p:cNvSpPr/>
          <p:nvPr/>
        </p:nvSpPr>
        <p:spPr>
          <a:xfrm>
            <a:off x="9366839" y="2525021"/>
            <a:ext cx="1862891" cy="724881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KoPubDotum_Pro Medium" pitchFamily="2" charset="-127"/>
                <a:ea typeface="KoPubDotum_Pro Medium" pitchFamily="2" charset="-127"/>
              </a:rPr>
              <a:t>테이블</a:t>
            </a:r>
            <a:endParaRPr lang="ja-JP" altLang="en-US" dirty="0">
              <a:solidFill>
                <a:schemeClr val="bg2">
                  <a:lumMod val="10000"/>
                </a:schemeClr>
              </a:solidFill>
              <a:latin typeface="KoPubDotum_Pro Medium" pitchFamily="2" charset="-127"/>
              <a:ea typeface="KoPubDotum_Pro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77F775-B7BB-4BC8-B65B-3869415D7BD2}"/>
              </a:ext>
            </a:extLst>
          </p:cNvPr>
          <p:cNvSpPr txBox="1"/>
          <p:nvPr/>
        </p:nvSpPr>
        <p:spPr>
          <a:xfrm>
            <a:off x="670120" y="3611862"/>
            <a:ext cx="3990658" cy="62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최상위 개념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스키마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(Schema)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개체들의 논리적인 집합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B3F5B-6944-4CCB-9A2D-02D2EFD6A2A4}"/>
              </a:ext>
            </a:extLst>
          </p:cNvPr>
          <p:cNvSpPr txBox="1"/>
          <p:nvPr/>
        </p:nvSpPr>
        <p:spPr>
          <a:xfrm>
            <a:off x="4918230" y="3611862"/>
            <a:ext cx="3746376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테이블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뷰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함수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인덱스 등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Public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 스키마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(Default)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4F93-A1D4-4B13-AFB5-1E788B7B11B0}"/>
              </a:ext>
            </a:extLst>
          </p:cNvPr>
          <p:cNvSpPr txBox="1"/>
          <p:nvPr/>
        </p:nvSpPr>
        <p:spPr>
          <a:xfrm>
            <a:off x="3886712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B47626-6F6C-4ED8-BB06-8DA4125F84CE}"/>
              </a:ext>
            </a:extLst>
          </p:cNvPr>
          <p:cNvSpPr txBox="1"/>
          <p:nvPr/>
        </p:nvSpPr>
        <p:spPr>
          <a:xfrm>
            <a:off x="8057519" y="2552829"/>
            <a:ext cx="310723" cy="67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4FEF63-1D98-4D26-9692-02BB62DF9E2D}"/>
              </a:ext>
            </a:extLst>
          </p:cNvPr>
          <p:cNvSpPr txBox="1"/>
          <p:nvPr/>
        </p:nvSpPr>
        <p:spPr>
          <a:xfrm>
            <a:off x="9171530" y="3611862"/>
            <a:ext cx="2743200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차원의 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행과 열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Relation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개체 식별 위한 </a:t>
            </a:r>
            <a:r>
              <a:rPr lang="en-US" altLang="ko-KR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Key </a:t>
            </a:r>
            <a:r>
              <a:rPr lang="ko-KR" altLang="en-US" sz="1600" dirty="0">
                <a:latin typeface="KoPubDotum_Pro Medium" pitchFamily="2" charset="-127"/>
                <a:ea typeface="KoPubDotum_Pro Medium" pitchFamily="2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600" dirty="0">
              <a:latin typeface="KoPubDotum_Pro Medium" pitchFamily="2" charset="-127"/>
              <a:ea typeface="KoPubDotum_Pro Medium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3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5CA34-E6EC-C34B-B81F-25513F80A2BA}"/>
              </a:ext>
            </a:extLst>
          </p:cNvPr>
          <p:cNvSpPr txBox="1"/>
          <p:nvPr/>
        </p:nvSpPr>
        <p:spPr>
          <a:xfrm>
            <a:off x="2312600" y="961404"/>
            <a:ext cx="7367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OS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별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머신러닝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딥러닝을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구현할 수 있도록 도와주는 패키지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https://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www.anaconda.com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/products/individual)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13FF8-BFC6-B74B-AF53-89F91BE36136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5C4AE-EA7E-3342-ABA9-6477E627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026" name="Picture 2" descr="https://dschloe.github.io/img/settings/postgresql_install_windows/install_01.png">
            <a:extLst>
              <a:ext uri="{FF2B5EF4-FFF2-40B4-BE49-F238E27FC236}">
                <a16:creationId xmlns:a16="http://schemas.microsoft.com/office/drawing/2014/main" id="{BCCBF344-3824-4753-AD47-26B1F2E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24" y="1740023"/>
            <a:ext cx="6894751" cy="459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1299846" y="869320"/>
            <a:ext cx="959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https://www.enterprisedb.com/downloads/postgres-postgresql-downloads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050" name="Picture 2" descr="https://dschloe.github.io/img/settings/postgresql_install_windows/install_03.png">
            <a:extLst>
              <a:ext uri="{FF2B5EF4-FFF2-40B4-BE49-F238E27FC236}">
                <a16:creationId xmlns:a16="http://schemas.microsoft.com/office/drawing/2014/main" id="{FC791814-3D7D-458A-9C12-5D732B0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77" y="1669002"/>
            <a:ext cx="5977153" cy="46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76300" y="869320"/>
            <a:ext cx="4639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입력한 비밀번호를 기억하도록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49334-E17D-4C9D-B830-5E56CD15CD2D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16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728216" y="869320"/>
            <a:ext cx="473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포트번호가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5432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맞는지 확인합니다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074" name="Picture 2" descr="https://dschloe.github.io/img/settings/postgresql_install_windows/install_04.png">
            <a:extLst>
              <a:ext uri="{FF2B5EF4-FFF2-40B4-BE49-F238E27FC236}">
                <a16:creationId xmlns:a16="http://schemas.microsoft.com/office/drawing/2014/main" id="{AD3E13B8-E41D-435B-A586-79BFCECD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61209"/>
            <a:ext cx="6100773" cy="477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D698B-7D98-4A2E-8DD2-3AA02C4FCA6B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3356327" y="869320"/>
            <a:ext cx="5479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언어는 한국어 또는 영어로 선택하도록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098" name="Picture 2" descr="https://dschloe.github.io/img/settings/postgresql_install_windows/install_05.png">
            <a:extLst>
              <a:ext uri="{FF2B5EF4-FFF2-40B4-BE49-F238E27FC236}">
                <a16:creationId xmlns:a16="http://schemas.microsoft.com/office/drawing/2014/main" id="{4C297A20-3ADD-4198-AD78-FD3D79748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74" y="1569555"/>
            <a:ext cx="6000452" cy="469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6C5F48-41EE-4E90-81A3-6CCA79B61E46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278317" y="869320"/>
            <a:ext cx="7635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설치가 완료되면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Stack Builder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체크 박스는 해제 하도록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122" name="Picture 2" descr="https://dschloe.github.io/img/settings/postgresql_install_windows/install_07.png">
            <a:extLst>
              <a:ext uri="{FF2B5EF4-FFF2-40B4-BE49-F238E27FC236}">
                <a16:creationId xmlns:a16="http://schemas.microsoft.com/office/drawing/2014/main" id="{6C9288BD-D203-4862-BA63-EB9EE71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3" y="1572424"/>
            <a:ext cx="6100773" cy="47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D0ED7-758B-40F5-8B9A-6E86FCDBAE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146" name="Picture 2" descr="https://dschloe.github.io/img/settings/postgresql_install_windows/install_08.png">
            <a:extLst>
              <a:ext uri="{FF2B5EF4-FFF2-40B4-BE49-F238E27FC236}">
                <a16:creationId xmlns:a16="http://schemas.microsoft.com/office/drawing/2014/main" id="{A62E9BDA-8F1C-4705-A5CE-0329C31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463023"/>
            <a:ext cx="2838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E1F74-87A1-45C5-A5DD-8F766486E669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0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10" y="869320"/>
            <a:ext cx="6204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 아래 경로를 복사합니다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경로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170" name="Picture 2" descr="https://dschloe.github.io/img/settings/postgresql_install_windows/install_09.png">
            <a:extLst>
              <a:ext uri="{FF2B5EF4-FFF2-40B4-BE49-F238E27FC236}">
                <a16:creationId xmlns:a16="http://schemas.microsoft.com/office/drawing/2014/main" id="{3A083D6D-93F8-4BFD-B13A-6E70D7B4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75" y="1762214"/>
            <a:ext cx="7842449" cy="4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CB2D-ED95-4767-994F-31FBB24270A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0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2993709" y="869320"/>
            <a:ext cx="6204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시스템 속성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 변수 편집 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C:\Program Files\PostgreSQL\13\bin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37F69-CFF9-4456-B9F1-7AE596D2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5" y="1864677"/>
            <a:ext cx="3913879" cy="4379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DD6324-ECA0-476B-9D7D-E462B5C5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16" y="2011306"/>
            <a:ext cx="3957499" cy="3758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A568-93A5-461E-BF7F-74CFBF9C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1"/>
          <a:stretch/>
        </p:blipFill>
        <p:spPr>
          <a:xfrm>
            <a:off x="4295153" y="1864677"/>
            <a:ext cx="3601694" cy="424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C9336-F506-4EBE-941F-885FF82177F7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3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828FD-069B-4EC7-BED1-3F6C8D967C8E}"/>
              </a:ext>
            </a:extLst>
          </p:cNvPr>
          <p:cNvSpPr txBox="1"/>
          <p:nvPr/>
        </p:nvSpPr>
        <p:spPr>
          <a:xfrm>
            <a:off x="4269258" y="869320"/>
            <a:ext cx="36535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SQL Shell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스크립트 접속 예시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EF8A23-19E1-4FD6-92F4-C6539EC4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0" y="1463023"/>
            <a:ext cx="7072238" cy="3860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16EEF4-AC49-46C4-89AE-001FF671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77" y="2465166"/>
            <a:ext cx="7078485" cy="3873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57DB3-DC76-4A6B-A2EA-0013F2E0121E}"/>
              </a:ext>
            </a:extLst>
          </p:cNvPr>
          <p:cNvSpPr txBox="1"/>
          <p:nvPr/>
        </p:nvSpPr>
        <p:spPr>
          <a:xfrm>
            <a:off x="228599" y="183284"/>
            <a:ext cx="6100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04.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(Windows 10)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720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25CBC-60A5-4A72-ABDB-6EF65ECF2FBA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194" name="Picture 2" descr="https://dschloe.github.io/img/settings/postgresql_install/macOS/install_01.png">
            <a:extLst>
              <a:ext uri="{FF2B5EF4-FFF2-40B4-BE49-F238E27FC236}">
                <a16:creationId xmlns:a16="http://schemas.microsoft.com/office/drawing/2014/main" id="{D83922FE-06D8-4AF7-877D-75153BEA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7" y="1832355"/>
            <a:ext cx="6514484" cy="45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6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D629296-04DC-6D44-8015-1EAC2CB7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5" y="1289154"/>
            <a:ext cx="5377184" cy="418225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94E90-9B98-B443-B475-E01C32E99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02" y="1289154"/>
            <a:ext cx="5377184" cy="4182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10D35-F8DF-4241-925D-F7A71689F001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5217C-9F1C-AB4A-8D27-200BB166315E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9218" name="Picture 2" descr="https://dschloe.github.io/img/settings/postgresql_install/macOS/install_02.png">
            <a:extLst>
              <a:ext uri="{FF2B5EF4-FFF2-40B4-BE49-F238E27FC236}">
                <a16:creationId xmlns:a16="http://schemas.microsoft.com/office/drawing/2014/main" id="{9FFEA829-5416-4299-B68A-16E6C4B04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41" y="1740022"/>
            <a:ext cx="7391516" cy="46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603FD-D0EB-4AA1-9F7D-B3FFBF4BE9B0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57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3017400" y="869320"/>
            <a:ext cx="6157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PostgreSQL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웹사이트 주소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https://postgresapp.com/downloads.html)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290" name="Picture 2" descr="https://dschloe.github.io/img/settings/postgresql_install/macOS/install_03.png">
            <a:extLst>
              <a:ext uri="{FF2B5EF4-FFF2-40B4-BE49-F238E27FC236}">
                <a16:creationId xmlns:a16="http://schemas.microsoft.com/office/drawing/2014/main" id="{A965EEB4-545E-4168-8DE0-1EA3DE43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76" y="1846079"/>
            <a:ext cx="7624339" cy="45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26933-5466-470A-AAED-43A5CA9DFF09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2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86B8-34BF-4C80-B168-276FC6A5167E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13314" name="Picture 2" descr="https://dschloe.github.io/img/settings/postgresql_install/macOS/install_05.png">
            <a:extLst>
              <a:ext uri="{FF2B5EF4-FFF2-40B4-BE49-F238E27FC236}">
                <a16:creationId xmlns:a16="http://schemas.microsoft.com/office/drawing/2014/main" id="{CEC9A578-6A33-48B1-9C57-6EDCE4BD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9" y="1908699"/>
            <a:ext cx="3697781" cy="44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543809" y="1300207"/>
            <a:ext cx="7104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/Applications/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Postgres.app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/Contents/Versions/13/bin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0004F-AAB0-44BB-AC18-4E23AFE21768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237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699DD-BFD5-9348-81B9-0EB5D0445C83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1521203" y="1300207"/>
            <a:ext cx="9149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중요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맥 옵션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(Options)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키를 클릭하면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Copy “bin” as Pathname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바뀝니다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 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338" name="Picture 2" descr="https://dschloe.github.io/img/settings/postgresql_install/macOS/install_06.png">
            <a:extLst>
              <a:ext uri="{FF2B5EF4-FFF2-40B4-BE49-F238E27FC236}">
                <a16:creationId xmlns:a16="http://schemas.microsoft.com/office/drawing/2014/main" id="{56C6FA2C-A6E3-45A5-8A06-259DB34E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40" y="2028544"/>
            <a:ext cx="3347319" cy="4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</p:spTree>
    <p:extLst>
      <p:ext uri="{BB962C8B-B14F-4D97-AF65-F5344CB8AC3E}">
        <p14:creationId xmlns:p14="http://schemas.microsoft.com/office/powerpoint/2010/main" val="381769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D77B6-AA96-4936-A0AD-82D2AFC8DCEB}"/>
              </a:ext>
            </a:extLst>
          </p:cNvPr>
          <p:cNvSpPr txBox="1"/>
          <p:nvPr/>
        </p:nvSpPr>
        <p:spPr>
          <a:xfrm>
            <a:off x="2371670" y="1300207"/>
            <a:ext cx="74487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추가를 위해서는 </a:t>
            </a:r>
            <a:r>
              <a:rPr lang="en-US" altLang="ko-KR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bash_profile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등을 수정해야 합니다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처음 작업하시는 분들은 아래 영상을 보시기를 바랍니다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영상주소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https://youtu.be/mCFckNvrCQg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5CC52-BD07-46F6-8283-F15E12E5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2519504"/>
            <a:ext cx="6169094" cy="386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ABB38-5514-4D65-AECF-978AE0F70BFB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537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B89C-0C10-A14C-A591-D70BA2CA30BD}"/>
              </a:ext>
            </a:extLst>
          </p:cNvPr>
          <p:cNvSpPr txBox="1"/>
          <p:nvPr/>
        </p:nvSpPr>
        <p:spPr>
          <a:xfrm>
            <a:off x="10058132" y="27561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(2021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6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83C1-5942-4324-A916-DFBF5077EE09}"/>
              </a:ext>
            </a:extLst>
          </p:cNvPr>
          <p:cNvSpPr txBox="1"/>
          <p:nvPr/>
        </p:nvSpPr>
        <p:spPr>
          <a:xfrm>
            <a:off x="5198959" y="869320"/>
            <a:ext cx="1794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환경변수 추가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AB1172-1737-4B20-AFBF-9ABD1A9AE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1" y="1484763"/>
            <a:ext cx="10910657" cy="36933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export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PATH=/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opt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homebrew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:$PATH:/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Applications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Postgres.app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Contents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Versions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/13/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bin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0" name="화살표: 오른쪽 29">
            <a:extLst>
              <a:ext uri="{FF2B5EF4-FFF2-40B4-BE49-F238E27FC236}">
                <a16:creationId xmlns:a16="http://schemas.microsoft.com/office/drawing/2014/main" id="{A5A105CD-6439-417F-90D8-FF007F07E9BE}"/>
              </a:ext>
            </a:extLst>
          </p:cNvPr>
          <p:cNvSpPr/>
          <p:nvPr/>
        </p:nvSpPr>
        <p:spPr>
          <a:xfrm rot="5400000">
            <a:off x="5733558" y="2296906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  <p:pic>
        <p:nvPicPr>
          <p:cNvPr id="17411" name="Picture 3" descr="https://dschloe.github.io/img/settings/postgresql_install/macOS/install_07.png">
            <a:extLst>
              <a:ext uri="{FF2B5EF4-FFF2-40B4-BE49-F238E27FC236}">
                <a16:creationId xmlns:a16="http://schemas.microsoft.com/office/drawing/2014/main" id="{904F5E74-48BB-40C6-871C-DDD1F40A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80" y="3079665"/>
            <a:ext cx="8782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21A46-0585-4097-93CC-8507A15EB81F}"/>
              </a:ext>
            </a:extLst>
          </p:cNvPr>
          <p:cNvSpPr txBox="1"/>
          <p:nvPr/>
        </p:nvSpPr>
        <p:spPr>
          <a:xfrm>
            <a:off x="228599" y="183284"/>
            <a:ext cx="517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05. PostgreSQL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(MacOS)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94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31D4A-E35D-4C21-B5F5-FB674CF9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52" y="2247071"/>
            <a:ext cx="3425322" cy="980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5EBCB7-789B-4322-87D9-27D9B3E5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42" y="3579209"/>
            <a:ext cx="3983141" cy="121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C194EB-FF74-4714-AB3B-79FA07A8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8" y="1647556"/>
            <a:ext cx="3860322" cy="1212261"/>
          </a:xfrm>
          <a:prstGeom prst="rect">
            <a:avLst/>
          </a:prstGeom>
        </p:spPr>
      </p:pic>
      <p:pic>
        <p:nvPicPr>
          <p:cNvPr id="18434" name="Picture 2" descr="Install Last PgAdmin 4 on RHEL/CentOS 7">
            <a:extLst>
              <a:ext uri="{FF2B5EF4-FFF2-40B4-BE49-F238E27FC236}">
                <a16:creationId xmlns:a16="http://schemas.microsoft.com/office/drawing/2014/main" id="{BADE9DB4-0AF4-4DBE-BBBE-0B6BC431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11" y="3698491"/>
            <a:ext cx="4011787" cy="1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71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37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EEACF-2CC4-4AD2-9225-2A0C90DA9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3" y="1871104"/>
            <a:ext cx="10016133" cy="4330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ECE0B7-6424-4557-B542-82C06F521803}"/>
              </a:ext>
            </a:extLst>
          </p:cNvPr>
          <p:cNvSpPr txBox="1"/>
          <p:nvPr/>
        </p:nvSpPr>
        <p:spPr>
          <a:xfrm>
            <a:off x="2976674" y="1300207"/>
            <a:ext cx="62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참조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https://americanopeople.tistory.com/316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DDEDC-CE7C-4295-AB17-B7144D7DCF53}"/>
              </a:ext>
            </a:extLst>
          </p:cNvPr>
          <p:cNvSpPr txBox="1"/>
          <p:nvPr/>
        </p:nvSpPr>
        <p:spPr>
          <a:xfrm>
            <a:off x="228599" y="183284"/>
            <a:ext cx="7628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06. PostgreSQL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활용을 위한 다양한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GUI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(Tools)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8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38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B54DE-0C82-4757-84AF-2839D76C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4" r="1557" b="24179"/>
          <a:stretch/>
        </p:blipFill>
        <p:spPr>
          <a:xfrm>
            <a:off x="508128" y="2519077"/>
            <a:ext cx="3082823" cy="341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B7F74-D19A-4556-AA9C-55A65A09AADF}"/>
              </a:ext>
            </a:extLst>
          </p:cNvPr>
          <p:cNvSpPr txBox="1"/>
          <p:nvPr/>
        </p:nvSpPr>
        <p:spPr>
          <a:xfrm>
            <a:off x="3590952" y="1300207"/>
            <a:ext cx="50101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*PostgreSQL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설치 시 설정했던 암호 입력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20B5BC-9137-48A3-98EE-C990AE71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1" y="2112885"/>
            <a:ext cx="5649113" cy="18766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A367F-9917-4080-82F1-C945E232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68" y="4195229"/>
            <a:ext cx="5668166" cy="2143424"/>
          </a:xfrm>
          <a:prstGeom prst="rect">
            <a:avLst/>
          </a:prstGeom>
        </p:spPr>
      </p:pic>
      <p:sp>
        <p:nvSpPr>
          <p:cNvPr id="15" name="화살표: 오른쪽 29">
            <a:extLst>
              <a:ext uri="{FF2B5EF4-FFF2-40B4-BE49-F238E27FC236}">
                <a16:creationId xmlns:a16="http://schemas.microsoft.com/office/drawing/2014/main" id="{1495E669-B435-47D7-B300-EFAB30E62497}"/>
              </a:ext>
            </a:extLst>
          </p:cNvPr>
          <p:cNvSpPr/>
          <p:nvPr/>
        </p:nvSpPr>
        <p:spPr>
          <a:xfrm>
            <a:off x="4289196" y="3989572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Dotum_Pro Medium" pitchFamily="2" charset="-127"/>
              <a:ea typeface="KoPub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6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39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37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07. pgAdmin4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732FA-6925-4151-9F34-51FC51BC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915972"/>
            <a:ext cx="11071066" cy="54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74EA5E-DB6E-AB40-9C65-5FE9EBA2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4" y="1288800"/>
            <a:ext cx="5378400" cy="41832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512273-2453-2543-BB37-46F1A9C1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9" y="1288800"/>
            <a:ext cx="5378400" cy="419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A59F0-29D6-894F-A812-535CB909FD60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9BD7-3D6E-264B-948B-93CE82E1355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17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40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2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08. pgAdmin4 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튜토리얼</a:t>
            </a:r>
            <a:endParaRPr lang="en-US" altLang="ko-KR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E5D0-079A-48A1-B38A-094E8A146268}"/>
              </a:ext>
            </a:extLst>
          </p:cNvPr>
          <p:cNvSpPr txBox="1"/>
          <p:nvPr/>
        </p:nvSpPr>
        <p:spPr>
          <a:xfrm>
            <a:off x="2948568" y="1047705"/>
            <a:ext cx="629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공식 튜토리얼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 https://www.pgadmin.org/videos/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198165-D132-4B73-879A-CFEE99E4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1" y="1584661"/>
            <a:ext cx="805731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344973" y="2456476"/>
            <a:ext cx="7117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SQL Shell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명령어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SQL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명령어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D6B5E7-5C20-4A67-89BA-C46C2A3B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59163"/>
              </p:ext>
            </p:extLst>
          </p:nvPr>
        </p:nvGraphicFramePr>
        <p:xfrm>
          <a:off x="1998475" y="101082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30146">
                  <a:extLst>
                    <a:ext uri="{9D8B030D-6E8A-4147-A177-3AD203B41FA5}">
                      <a16:colId xmlns:a16="http://schemas.microsoft.com/office/drawing/2014/main" val="2694933913"/>
                    </a:ext>
                  </a:extLst>
                </a:gridCol>
                <a:gridCol w="4891596">
                  <a:extLst>
                    <a:ext uri="{9D8B030D-6E8A-4147-A177-3AD203B41FA5}">
                      <a16:colId xmlns:a16="http://schemas.microsoft.com/office/drawing/2014/main" val="1737529984"/>
                    </a:ext>
                  </a:extLst>
                </a:gridCol>
                <a:gridCol w="1506257">
                  <a:extLst>
                    <a:ext uri="{9D8B030D-6E8A-4147-A177-3AD203B41FA5}">
                      <a16:colId xmlns:a16="http://schemas.microsoft.com/office/drawing/2014/main" val="425345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령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 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psql</a:t>
                      </a:r>
                      <a:r>
                        <a:rPr lang="ko-KR" altLang="en-US" dirty="0"/>
                        <a:t>을 종료합니다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35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데이터베이스를 조회합니다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1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데이터베이스로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\c DB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외부편집기로 </a:t>
                      </a:r>
                      <a:r>
                        <a:rPr lang="en-US" altLang="ko-KR" dirty="0"/>
                        <a:t>SQL</a:t>
                      </a:r>
                      <a:r>
                        <a:rPr lang="ko-KR" altLang="en-US" dirty="0"/>
                        <a:t>쿼리를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16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현재 데이터베이스에서 테이블을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7725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DCC77A2-C0C2-4F70-ACDF-D91170E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4" y="3612440"/>
            <a:ext cx="9809190" cy="2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5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781521" y="2456476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DB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40732" y="3772584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627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44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생성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76890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CREATE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9F804241-85CC-4E57-B60D-91EEBEA12CD2}"/>
              </a:ext>
            </a:extLst>
          </p:cNvPr>
          <p:cNvSpPr/>
          <p:nvPr/>
        </p:nvSpPr>
        <p:spPr>
          <a:xfrm rot="16200000">
            <a:off x="6303969" y="3463110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46DCD-FEC4-4D70-B33B-B723D56C4931}"/>
              </a:ext>
            </a:extLst>
          </p:cNvPr>
          <p:cNvSpPr txBox="1"/>
          <p:nvPr/>
        </p:nvSpPr>
        <p:spPr>
          <a:xfrm>
            <a:off x="5260597" y="4157573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79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45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591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02.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접속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SHELL SCRIPT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89665"/>
              </p:ext>
            </p:extLst>
          </p:nvPr>
        </p:nvGraphicFramePr>
        <p:xfrm>
          <a:off x="2032000" y="972849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\c </a:t>
                      </a:r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store</a:t>
                      </a:r>
                      <a:endParaRPr lang="ko-KR" altLang="en-US" sz="3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9D87F76-9690-4D3D-BBE1-AABCE66E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0" y="2609983"/>
            <a:ext cx="10132380" cy="3728670"/>
          </a:xfrm>
          <a:prstGeom prst="rect">
            <a:avLst/>
          </a:prstGeom>
        </p:spPr>
      </p:pic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7319CFB6-5481-41B5-95A9-703E0ABBA3BC}"/>
              </a:ext>
            </a:extLst>
          </p:cNvPr>
          <p:cNvSpPr/>
          <p:nvPr/>
        </p:nvSpPr>
        <p:spPr>
          <a:xfrm rot="16200000">
            <a:off x="3161274" y="1239207"/>
            <a:ext cx="220298" cy="9499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221F-FFA9-419E-B87C-7421AFD4AFBA}"/>
              </a:ext>
            </a:extLst>
          </p:cNvPr>
          <p:cNvSpPr txBox="1"/>
          <p:nvPr/>
        </p:nvSpPr>
        <p:spPr>
          <a:xfrm>
            <a:off x="2117902" y="1876358"/>
            <a:ext cx="2307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데이터베이스 이름</a:t>
            </a:r>
          </a:p>
        </p:txBody>
      </p:sp>
    </p:spTree>
    <p:extLst>
      <p:ext uri="{BB962C8B-B14F-4D97-AF65-F5344CB8AC3E}">
        <p14:creationId xmlns:p14="http://schemas.microsoft.com/office/powerpoint/2010/main" val="1153682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46</a:t>
            </a:fld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lang="ko-KR" altLang="en-US" sz="10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03. DB</a:t>
            </a:r>
            <a:r>
              <a:rPr lang="ko-KR" altLang="en-US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삭제 </a:t>
            </a:r>
            <a:r>
              <a:rPr lang="ko-KR" altLang="en-US" sz="2800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쿼리문</a:t>
            </a:r>
            <a:endParaRPr lang="ko-KR" altLang="en-US" sz="28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230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rgbClr val="FFFF00"/>
                          </a:solidFill>
                        </a:rPr>
                        <a:t>DROP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/>
                        <a:t>DATABASE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store</a:t>
                      </a:r>
                      <a:r>
                        <a:rPr lang="en-US" altLang="ko-KR" sz="3200" dirty="0"/>
                        <a:t>;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306796" y="2539154"/>
            <a:ext cx="2992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DATABASE 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삭제 </a:t>
            </a:r>
            <a:r>
              <a:rPr lang="ko-KR" altLang="en-US" sz="22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쿼리문</a:t>
            </a:r>
            <a:endParaRPr lang="ko-KR" alt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0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1123328" y="2456476"/>
            <a:ext cx="9560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TABLE 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생성 및 삭제하기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9725574" y="3821399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489" y="3148658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TABLE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생성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958066"/>
              </p:ext>
            </p:extLst>
          </p:nvPr>
        </p:nvGraphicFramePr>
        <p:xfrm>
          <a:off x="2032000" y="3139440"/>
          <a:ext cx="8128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CREATE TABLE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column_name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3200" dirty="0" err="1">
                          <a:solidFill>
                            <a:schemeClr val="tx1"/>
                          </a:solidFill>
                        </a:rPr>
                        <a:t>data_type</a:t>
                      </a: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     …</a:t>
                      </a: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);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8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A524-D86C-0D4F-9F61-DA942230636B}"/>
              </a:ext>
            </a:extLst>
          </p:cNvPr>
          <p:cNvSpPr txBox="1"/>
          <p:nvPr/>
        </p:nvSpPr>
        <p:spPr>
          <a:xfrm>
            <a:off x="1253067" y="1487923"/>
            <a:ext cx="3448957" cy="3882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숫자형</a:t>
            </a:r>
            <a:r>
              <a:rPr lang="ko-KR" altLang="en-US" b="1" dirty="0"/>
              <a:t> </a:t>
            </a:r>
            <a:r>
              <a:rPr lang="en-US" altLang="ko-KR" b="1" dirty="0"/>
              <a:t>(Numeric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화폐형</a:t>
            </a:r>
            <a:r>
              <a:rPr lang="ko-KR" altLang="en-US" dirty="0"/>
              <a:t> </a:t>
            </a:r>
            <a:r>
              <a:rPr lang="en-US" altLang="ko-KR" dirty="0"/>
              <a:t>(Monetary 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문자형 </a:t>
            </a:r>
            <a:r>
              <a:rPr lang="en-US" altLang="ko-KR" b="1" dirty="0"/>
              <a:t>(Character Types) 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날짜 및 시간 </a:t>
            </a:r>
            <a:r>
              <a:rPr lang="en-US" altLang="ko-KR" b="1" dirty="0"/>
              <a:t>(Date &amp; Time)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 err="1"/>
              <a:t>불리언형</a:t>
            </a:r>
            <a:r>
              <a:rPr lang="ko-KR" altLang="en-US" b="1" dirty="0"/>
              <a:t> </a:t>
            </a:r>
            <a:r>
              <a:rPr lang="en-US" altLang="ko-KR" b="1" dirty="0"/>
              <a:t>(Boolean</a:t>
            </a:r>
            <a:r>
              <a:rPr lang="ko-KR" altLang="en-US" b="1" dirty="0"/>
              <a:t> </a:t>
            </a:r>
            <a:r>
              <a:rPr lang="en-US" altLang="ko-KR" b="1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배열형</a:t>
            </a:r>
            <a:r>
              <a:rPr lang="ko-KR" altLang="en-US" dirty="0"/>
              <a:t> </a:t>
            </a:r>
            <a:r>
              <a:rPr lang="en-US" altLang="ko-KR" dirty="0"/>
              <a:t>(Array</a:t>
            </a:r>
            <a:r>
              <a:rPr lang="ko-KR" altLang="en-US" dirty="0"/>
              <a:t> </a:t>
            </a:r>
            <a:r>
              <a:rPr lang="en-US" altLang="ko-KR" dirty="0"/>
              <a:t>Types)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dirty="0" err="1"/>
              <a:t>제이슨형</a:t>
            </a:r>
            <a:r>
              <a:rPr lang="en-US" altLang="ko-KR" dirty="0"/>
              <a:t> (Json Types)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4838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6CF9F6-5928-3D40-ADEB-38E7EB07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1081748"/>
            <a:ext cx="6399983" cy="4993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218CE-B4DA-9241-BF21-8FFF70B9F7DD}"/>
              </a:ext>
            </a:extLst>
          </p:cNvPr>
          <p:cNvSpPr txBox="1"/>
          <p:nvPr/>
        </p:nvSpPr>
        <p:spPr>
          <a:xfrm>
            <a:off x="7101519" y="2944236"/>
            <a:ext cx="459933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개념을 잘 모른다면 추가하지 않는다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600" b="1" u="sng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변수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언제든지 추가가 가능하다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2AF647-4ED3-204D-9377-AFB3EAE22D90}"/>
              </a:ext>
            </a:extLst>
          </p:cNvPr>
          <p:cNvSpPr/>
          <p:nvPr/>
        </p:nvSpPr>
        <p:spPr>
          <a:xfrm>
            <a:off x="1079292" y="2563318"/>
            <a:ext cx="4557010" cy="107929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C6B87C-F8E3-5F4C-9288-C465AFFC58F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36302" y="3102964"/>
            <a:ext cx="1465217" cy="158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84E9D6-D25A-4E4C-8DF4-A4155FA70F63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3127C-4984-8F44-9E53-705A4880AE9D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06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1F7D49-87DF-4989-9D24-93BBA8960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92329"/>
              </p:ext>
            </p:extLst>
          </p:nvPr>
        </p:nvGraphicFramePr>
        <p:xfrm>
          <a:off x="701336" y="1225693"/>
          <a:ext cx="10866267" cy="29862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숫자형 </a:t>
                      </a:r>
                      <a:r>
                        <a:rPr lang="en-US" altLang="ko-KR" dirty="0"/>
                        <a:t>(Numeric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 2 bytes &amp; INT 4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 자리 표시 가능 가변적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 소수점 사용 </a:t>
                      </a:r>
                      <a:r>
                        <a:rPr lang="en-US" altLang="ko-KR" dirty="0"/>
                        <a:t>4 bytes, 8 bytes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SERIAL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</a:t>
                      </a:r>
                      <a:r>
                        <a:rPr lang="ko-KR" altLang="en-US" dirty="0"/>
                        <a:t>기본 값으로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추가되며 값이 자동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795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0123" y="4361840"/>
            <a:ext cx="702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https://www.postgresql.org/docs/9.5/datatype-numeric.html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66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90616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길이 내에서의 길이 저장 </a:t>
                      </a:r>
                      <a:r>
                        <a:rPr lang="en-US" altLang="ko-KR" dirty="0"/>
                        <a:t>(Character Varying </a:t>
                      </a:r>
                      <a:r>
                        <a:rPr lang="ko-KR" altLang="en-US" dirty="0"/>
                        <a:t>약자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길이 저장 공백도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길이에 상관없이 모든 문자열을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123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https://www.postgresql.org/docs/9.5/datatype-character.html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11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3070"/>
              </p:ext>
            </p:extLst>
          </p:nvPr>
        </p:nvGraphicFramePr>
        <p:xfrm>
          <a:off x="701336" y="1225693"/>
          <a:ext cx="10866267" cy="41808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 및 시간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(Character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TIMESTAMP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날짜와 시간 모두 시간대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INTERVAL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 간격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406010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854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시간대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58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701336" y="5556356"/>
            <a:ext cx="711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datetime.html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625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FDE9F8-0D5B-4334-B27E-D20615C6F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019253"/>
              </p:ext>
            </p:extLst>
          </p:nvPr>
        </p:nvGraphicFramePr>
        <p:xfrm>
          <a:off x="701336" y="1225693"/>
          <a:ext cx="10866267" cy="238903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187083">
                  <a:extLst>
                    <a:ext uri="{9D8B030D-6E8A-4147-A177-3AD203B41FA5}">
                      <a16:colId xmlns:a16="http://schemas.microsoft.com/office/drawing/2014/main" val="3656693414"/>
                    </a:ext>
                  </a:extLst>
                </a:gridCol>
                <a:gridCol w="2050742">
                  <a:extLst>
                    <a:ext uri="{9D8B030D-6E8A-4147-A177-3AD203B41FA5}">
                      <a16:colId xmlns:a16="http://schemas.microsoft.com/office/drawing/2014/main" val="550761802"/>
                    </a:ext>
                  </a:extLst>
                </a:gridCol>
                <a:gridCol w="5628442">
                  <a:extLst>
                    <a:ext uri="{9D8B030D-6E8A-4147-A177-3AD203B41FA5}">
                      <a16:colId xmlns:a16="http://schemas.microsoft.com/office/drawing/2014/main" val="467138548"/>
                    </a:ext>
                  </a:extLst>
                </a:gridCol>
              </a:tblGrid>
              <a:tr h="597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유형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16809"/>
                  </a:ext>
                </a:extLst>
              </a:tr>
              <a:tr h="5972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불리언형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(Boolean Types)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True, yes, on, 1 </a:t>
                      </a:r>
                      <a:r>
                        <a:rPr lang="ko-KR" altLang="en-US" dirty="0"/>
                        <a:t>모두 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792846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False, no, off, 0 </a:t>
                      </a:r>
                      <a:r>
                        <a:rPr lang="ko-KR" altLang="en-US" dirty="0"/>
                        <a:t>모두 거짓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925328"/>
                  </a:ext>
                </a:extLst>
              </a:tr>
              <a:tr h="5972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NULL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 수 없는 정보 또는 일부 불확실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58508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데이터 타입의 종류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F161F-A184-428E-9184-1247AA760019}"/>
              </a:ext>
            </a:extLst>
          </p:cNvPr>
          <p:cNvSpPr/>
          <p:nvPr/>
        </p:nvSpPr>
        <p:spPr>
          <a:xfrm>
            <a:off x="639001" y="3764582"/>
            <a:ext cx="7034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www.postgresql.org</a:t>
            </a:r>
            <a:r>
              <a:rPr lang="en-US" altLang="ko-KR" dirty="0"/>
              <a:t>/docs/9.5/datatype-</a:t>
            </a:r>
            <a:r>
              <a:rPr lang="en-US" altLang="ko-KR" dirty="0" err="1"/>
              <a:t>boolean.html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5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49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TABLE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삭제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60982"/>
              </p:ext>
            </p:extLst>
          </p:nvPr>
        </p:nvGraphicFramePr>
        <p:xfrm>
          <a:off x="2032000" y="313944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DROP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TABLE </a:t>
                      </a:r>
                      <a:r>
                        <a:rPr lang="en-US" altLang="ko-KR" sz="32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book_store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4659781" y="2539154"/>
            <a:ext cx="22865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Table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생성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B0FE-2B61-480F-9FCA-DCB67E277FF7}"/>
              </a:ext>
            </a:extLst>
          </p:cNvPr>
          <p:cNvSpPr txBox="1"/>
          <p:nvPr/>
        </p:nvSpPr>
        <p:spPr>
          <a:xfrm>
            <a:off x="2788318" y="1171993"/>
            <a:ext cx="5993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제품정보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&amp;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주문 테이블을 직접 생성합니다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.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CDD94-5079-43AD-A0FC-A23847DB0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5048"/>
              </p:ext>
            </p:extLst>
          </p:nvPr>
        </p:nvGraphicFramePr>
        <p:xfrm>
          <a:off x="1934346" y="2024683"/>
          <a:ext cx="8128000" cy="333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63835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871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제품일련번호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생산일자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공장번호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주문정보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고객아이디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(40)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(1000)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주문일시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41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3261097" y="2456476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 </a:t>
            </a: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연산자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7501603" y="3818513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518" y="3145772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35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EC589F-9EF1-4F05-BB7C-B96B3AE7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148945"/>
              </p:ext>
            </p:extLst>
          </p:nvPr>
        </p:nvGraphicFramePr>
        <p:xfrm>
          <a:off x="2032000" y="3139440"/>
          <a:ext cx="8128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① SELECT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 CAST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(‘100’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AS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② SELECT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'100':: INTEGER</a:t>
                      </a:r>
                      <a:r>
                        <a:rPr lang="en-US" altLang="ko-KR" sz="3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;</a:t>
                      </a:r>
                      <a:endParaRPr lang="ko-KR" altLang="en-US" sz="3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164F76-00DC-4CD6-951A-EC3E46ADB3BE}"/>
              </a:ext>
            </a:extLst>
          </p:cNvPr>
          <p:cNvSpPr txBox="1"/>
          <p:nvPr/>
        </p:nvSpPr>
        <p:spPr>
          <a:xfrm>
            <a:off x="4651128" y="2539154"/>
            <a:ext cx="23038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CAST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연산자 예시</a:t>
            </a:r>
          </a:p>
        </p:txBody>
      </p:sp>
    </p:spTree>
    <p:extLst>
      <p:ext uri="{BB962C8B-B14F-4D97-AF65-F5344CB8AC3E}">
        <p14:creationId xmlns:p14="http://schemas.microsoft.com/office/powerpoint/2010/main" val="3772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74438-A9AF-41DC-8CFA-E5E14723D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CAST (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AS </a:t>
            </a:r>
            <a:r>
              <a:rPr kumimoji="0" lang="ko-KR" altLang="ko-KR" sz="3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target_type</a:t>
            </a: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72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CAST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연산자 예시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AE2BD2-1E08-448C-992E-08939AC83677}"/>
              </a:ext>
            </a:extLst>
          </p:cNvPr>
          <p:cNvGraphicFramePr>
            <a:graphicFrameLocks noGrp="1"/>
          </p:cNvGraphicFramePr>
          <p:nvPr/>
        </p:nvGraphicFramePr>
        <p:xfrm>
          <a:off x="1138892" y="1879977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INTEGER,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phone NUMERIC(11)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원하는 데이터를 추가하도록 합니다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VALUES(1, '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정지훈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', 01011111234);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-- CAST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SELECT name, CAST (phone AS VARCHAR) FROM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phone_book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58B0FD-B64F-42C1-A22D-97EBD4261DDD}"/>
              </a:ext>
            </a:extLst>
          </p:cNvPr>
          <p:cNvSpPr txBox="1"/>
          <p:nvPr/>
        </p:nvSpPr>
        <p:spPr>
          <a:xfrm>
            <a:off x="4234301" y="1349054"/>
            <a:ext cx="3208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CAST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연산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Sample Code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7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396620F3-5182-814D-BC04-E5A88F3E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14" y="2906489"/>
            <a:ext cx="3846556" cy="2996915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858AA0-6338-6D44-8B80-F9684470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6" y="972782"/>
            <a:ext cx="3846556" cy="299691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D2AAEC-4F08-7049-B9EE-620B36DA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14" y="3000497"/>
            <a:ext cx="3851706" cy="299691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2C4DD4-67F1-7D4A-958B-53A47EF04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6" y="972781"/>
            <a:ext cx="3846556" cy="2996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5E93C-6DB9-6645-B0B8-65C283FE3C77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0F79B-6742-5C44-BFBC-BBCB2BD99EBA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180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640736" y="2456476"/>
            <a:ext cx="6526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컬럼 값 제한하기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01. 5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가지 제약조건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F80FD-F92D-409D-AAB9-CCC887B39DEA}"/>
              </a:ext>
            </a:extLst>
          </p:cNvPr>
          <p:cNvSpPr txBox="1"/>
          <p:nvPr/>
        </p:nvSpPr>
        <p:spPr>
          <a:xfrm>
            <a:off x="1244189" y="2041921"/>
            <a:ext cx="2740302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NOT NULL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UNIQUE </a:t>
            </a:r>
            <a:r>
              <a:rPr lang="ko-KR" altLang="en-US" b="1" dirty="0"/>
              <a:t>제약 조건</a:t>
            </a:r>
            <a:endParaRPr lang="en-US" altLang="ko-KR" b="1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PRIMARY KEY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b="1" dirty="0"/>
              <a:t>외래 키</a:t>
            </a:r>
            <a:r>
              <a:rPr lang="en-US" altLang="ko-KR" b="1" dirty="0"/>
              <a:t>(Foreign KEY)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CHECK </a:t>
            </a:r>
            <a:r>
              <a:rPr lang="ko-KR" altLang="en-US" b="1" dirty="0"/>
              <a:t>제약 조건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9907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6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NOT</a:t>
            </a:r>
            <a:r>
              <a:rPr lang="ko-KR" altLang="en-US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NULL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046714" y="1108317"/>
            <a:ext cx="7459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NOT NULL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제약조건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(Constraint)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빈 값을 허용하지 않는 조건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0118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69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16321" y="1108317"/>
            <a:ext cx="5920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UNIQUE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제약 조건은 유일한 값을 가져야 하는 것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2727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UNIQUE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580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UNIQUE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761829" y="1108317"/>
            <a:ext cx="6029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여러 개가 존재하는 경우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UNIQUE(col_1, col_2, …)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1773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numeric(3)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UNIQUE (id,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email)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20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46453" y="1108317"/>
            <a:ext cx="3659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 식별자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빈 값 허용 안됨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PK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711252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DROP TABLE IF EXISTS contact; </a:t>
                      </a:r>
                    </a:p>
                    <a:p>
                      <a:pPr latinLnBrk="1"/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contact(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id SERIAL NOT NULL PRIMARY KEY,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tel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INTEGER[]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16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04. PRIMARY KEY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2884470" y="1108317"/>
            <a:ext cx="5783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 제약조건에 따라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PK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가 여러 개일 수 있음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56CBB2-54B1-47D2-BCB5-F3B99C3A3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71987"/>
              </p:ext>
            </p:extLst>
          </p:nvPr>
        </p:nvGraphicFramePr>
        <p:xfrm>
          <a:off x="965982" y="1803084"/>
          <a:ext cx="10260036" cy="427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4271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CREATE TABLE book(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name varchar(15) NOT NULL,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SERIAL NOT NULL REFERENCES contact(id),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	email VARCHAR, 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     PRIMARY KEY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book_id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admin_no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);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19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BD5EC-2F12-43F7-A186-2A04F2F481A4}"/>
              </a:ext>
            </a:extLst>
          </p:cNvPr>
          <p:cNvSpPr txBox="1"/>
          <p:nvPr/>
        </p:nvSpPr>
        <p:spPr>
          <a:xfrm>
            <a:off x="3950470" y="1108317"/>
            <a:ext cx="3651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8DE93A-BC48-4C62-BAE8-36DCCFBE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48696"/>
              </p:ext>
            </p:extLst>
          </p:nvPr>
        </p:nvGraphicFramePr>
        <p:xfrm>
          <a:off x="780249" y="1793864"/>
          <a:ext cx="430665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과목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14C3FD-085D-45AB-B6B6-198BD0DEA65A}"/>
              </a:ext>
            </a:extLst>
          </p:cNvPr>
          <p:cNvSpPr txBox="1"/>
          <p:nvPr/>
        </p:nvSpPr>
        <p:spPr>
          <a:xfrm>
            <a:off x="2302636" y="30004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부모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E9E313-8EEA-4D08-AA20-EFE5AD73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3998"/>
              </p:ext>
            </p:extLst>
          </p:nvPr>
        </p:nvGraphicFramePr>
        <p:xfrm>
          <a:off x="7105095" y="1793864"/>
          <a:ext cx="430665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3328">
                  <a:extLst>
                    <a:ext uri="{9D8B030D-6E8A-4147-A177-3AD203B41FA5}">
                      <a16:colId xmlns:a16="http://schemas.microsoft.com/office/drawing/2014/main" val="2332083526"/>
                    </a:ext>
                  </a:extLst>
                </a:gridCol>
                <a:gridCol w="2153328">
                  <a:extLst>
                    <a:ext uri="{9D8B030D-6E8A-4147-A177-3AD203B41FA5}">
                      <a16:colId xmlns:a16="http://schemas.microsoft.com/office/drawing/2014/main" val="27956365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교사 정보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교사</a:t>
                      </a:r>
                      <a:r>
                        <a:rPr lang="en-US" altLang="ko-KR" dirty="0"/>
                        <a:t>_name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7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과목</a:t>
                      </a:r>
                      <a:r>
                        <a:rPr lang="en-US" altLang="ko-KR" dirty="0"/>
                        <a:t>_id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NUMERIC(5)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임용일자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511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EC5DE3-3EF9-46DD-A9C4-773FFE527494}"/>
              </a:ext>
            </a:extLst>
          </p:cNvPr>
          <p:cNvSpPr txBox="1"/>
          <p:nvPr/>
        </p:nvSpPr>
        <p:spPr>
          <a:xfrm>
            <a:off x="8627481" y="38080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&lt;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자식 테이블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5D4F0-C7B6-4233-9F53-586A4D833FDC}"/>
              </a:ext>
            </a:extLst>
          </p:cNvPr>
          <p:cNvSpPr txBox="1"/>
          <p:nvPr/>
        </p:nvSpPr>
        <p:spPr>
          <a:xfrm>
            <a:off x="1048880" y="3648064"/>
            <a:ext cx="663918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b="1" dirty="0"/>
              <a:t>3</a:t>
            </a:r>
            <a:r>
              <a:rPr lang="ko-KR" altLang="en-US" b="1" dirty="0"/>
              <a:t>가지 규칙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부모 테이블이 먼저 생성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같은 데이터 타입</a:t>
            </a:r>
            <a:endParaRPr lang="en-US" altLang="ko-KR" b="1" dirty="0"/>
          </a:p>
          <a:p>
            <a:pPr marL="742950" lvl="1" indent="-285750">
              <a:lnSpc>
                <a:spcPct val="200000"/>
              </a:lnSpc>
              <a:buFont typeface="맑은 고딕" panose="020B0503020000020004" pitchFamily="50" charset="-127"/>
              <a:buChar char="☞"/>
            </a:pPr>
            <a:r>
              <a:rPr lang="ko-KR" altLang="en-US" b="1" dirty="0"/>
              <a:t>참조되는 컬럼은 모두 </a:t>
            </a:r>
            <a:r>
              <a:rPr lang="en-US" altLang="ko-KR" b="1" dirty="0"/>
              <a:t>PK </a:t>
            </a:r>
            <a:r>
              <a:rPr lang="ko-KR" altLang="en-US" b="1" dirty="0"/>
              <a:t>또는 </a:t>
            </a:r>
            <a:r>
              <a:rPr lang="en-US" altLang="ko-KR" b="1" dirty="0"/>
              <a:t>UNIQUE </a:t>
            </a:r>
            <a:r>
              <a:rPr lang="ko-KR" altLang="en-US" b="1" dirty="0"/>
              <a:t>제약 조건 형식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11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07C2BF1-AD95-419E-A02A-16BCDC846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290" y="3182778"/>
            <a:ext cx="1012942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실습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파일 </a:t>
            </a:r>
            <a:r>
              <a:rPr lang="en-US" altLang="ko-KR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session_02.ipynb </a:t>
            </a:r>
            <a:r>
              <a:rPr lang="ko-KR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참조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72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D043D79-CD27-41A3-BCDE-F020ABFE0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20525"/>
              </p:ext>
            </p:extLst>
          </p:nvPr>
        </p:nvGraphicFramePr>
        <p:xfrm>
          <a:off x="965982" y="1219376"/>
          <a:ext cx="1026003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DELETE FROM subject where </a:t>
                      </a:r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+mj-lt"/>
                        </a:rPr>
                        <a:t>sub_id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 = 0003;</a:t>
                      </a:r>
                    </a:p>
                    <a:p>
                      <a:pPr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+mj-lt"/>
                        </a:rPr>
                        <a:t>--</a:t>
                      </a:r>
                    </a:p>
                    <a:p>
                      <a:pPr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ERROR: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오류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"subject"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테이블의 자료 갱신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삭제 작업이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teacher_sub_code_sub_name_fkey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참조키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(foreign key)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제약 조건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을 위반했습니다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DETAIL: (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sub_id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altLang="ko-KR" sz="2400" b="0" i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sub_name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)=(3, IT)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키가 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"teacher" 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테이블에서 여전히 참조됩니다</a:t>
                      </a:r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endParaRPr lang="en-US" altLang="ko-KR" sz="24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update or delete on table "subject" violates foreign key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teacher_sub_id_fkey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on table "teacher" DETAIL: Key (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sub_id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)=(2) is still referenced from table "teacher". SQL state: 23503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C67D19-19C7-4BA7-96E7-105699D56ADB}"/>
              </a:ext>
            </a:extLst>
          </p:cNvPr>
          <p:cNvSpPr txBox="1"/>
          <p:nvPr/>
        </p:nvSpPr>
        <p:spPr>
          <a:xfrm>
            <a:off x="1350790" y="5423180"/>
            <a:ext cx="94904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외래 키에 의해 참조된 컬럼은 지울 수 없다는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기본적인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NO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ACTION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38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0BB94-07E1-5A4A-AB90-000B9417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0" y="1274164"/>
            <a:ext cx="4348490" cy="456728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37D07-E0F2-AF40-892F-18E79FF1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09" y="1713649"/>
            <a:ext cx="6131221" cy="36883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1A3B18-712E-9F4D-9BF8-D26E07E89411}"/>
              </a:ext>
            </a:extLst>
          </p:cNvPr>
          <p:cNvSpPr/>
          <p:nvPr/>
        </p:nvSpPr>
        <p:spPr>
          <a:xfrm>
            <a:off x="1334125" y="4287188"/>
            <a:ext cx="3430909" cy="539646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32CF79-9303-BD4B-A4B4-EAF6CF3C0EC7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 flipV="1">
            <a:off x="4765034" y="3557805"/>
            <a:ext cx="786075" cy="9992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F6033-2CCB-384F-9F97-3AAB0BC89C5B}"/>
              </a:ext>
            </a:extLst>
          </p:cNvPr>
          <p:cNvSpPr txBox="1"/>
          <p:nvPr/>
        </p:nvSpPr>
        <p:spPr>
          <a:xfrm>
            <a:off x="228599" y="183284"/>
            <a:ext cx="4636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00.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Windows 10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190-8B33-0345-8F58-0D95B9DB2691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3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03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외래키가 포함된 데이터 삭제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55C7C9-41C3-D349-BFAC-FC121DF2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04398"/>
              </p:ext>
            </p:extLst>
          </p:nvPr>
        </p:nvGraphicFramePr>
        <p:xfrm>
          <a:off x="936432" y="2271738"/>
          <a:ext cx="10025350" cy="245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4">
                  <a:extLst>
                    <a:ext uri="{9D8B030D-6E8A-4147-A177-3AD203B41FA5}">
                      <a16:colId xmlns:a16="http://schemas.microsoft.com/office/drawing/2014/main" val="500120021"/>
                    </a:ext>
                  </a:extLst>
                </a:gridCol>
                <a:gridCol w="6764356">
                  <a:extLst>
                    <a:ext uri="{9D8B030D-6E8A-4147-A177-3AD203B41FA5}">
                      <a16:colId xmlns:a16="http://schemas.microsoft.com/office/drawing/2014/main" val="82841239"/>
                    </a:ext>
                  </a:extLst>
                </a:gridCol>
              </a:tblGrid>
              <a:tr h="490900">
                <a:tc rowSpan="2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지우면 안되는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ON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DELETE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NO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j-lt"/>
                        </a:rPr>
                        <a:t>ACTION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682672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RESTRICT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857169"/>
                  </a:ext>
                </a:extLst>
              </a:tr>
              <a:tr h="490900">
                <a:tc rowSpan="3"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j-lt"/>
                        </a:rPr>
                        <a:t>지워야 하는 경우</a:t>
                      </a:r>
                      <a:endParaRPr lang="en-KR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884846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CASCADE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578651"/>
                  </a:ext>
                </a:extLst>
              </a:tr>
              <a:tr h="490900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tx1"/>
                          </a:solidFill>
                          <a:latin typeface="+mj-lt"/>
                        </a:rPr>
                        <a:t>ON DELETE SET 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45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5D769-C52D-754F-9162-737F773E9885}"/>
              </a:ext>
            </a:extLst>
          </p:cNvPr>
          <p:cNvSpPr txBox="1"/>
          <p:nvPr/>
        </p:nvSpPr>
        <p:spPr>
          <a:xfrm>
            <a:off x="4126335" y="1482337"/>
            <a:ext cx="364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ON DELETE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의 다섯 가지 유형</a:t>
            </a:r>
          </a:p>
        </p:txBody>
      </p:sp>
    </p:spTree>
    <p:extLst>
      <p:ext uri="{BB962C8B-B14F-4D97-AF65-F5344CB8AC3E}">
        <p14:creationId xmlns:p14="http://schemas.microsoft.com/office/powerpoint/2010/main" val="247191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2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06. CHECK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0CC3-1AFF-9747-9EEF-71D4E09D929B}"/>
              </a:ext>
            </a:extLst>
          </p:cNvPr>
          <p:cNvSpPr txBox="1"/>
          <p:nvPr/>
        </p:nvSpPr>
        <p:spPr>
          <a:xfrm>
            <a:off x="2714978" y="1401690"/>
            <a:ext cx="67620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CHECK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뒤에 나오는 식이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BOOLEAN Type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TRUE </a:t>
            </a:r>
            <a:r>
              <a:rPr lang="ko-KR" altLang="en-US" sz="2200" dirty="0">
                <a:solidFill>
                  <a:prstClr val="black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만족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B0DB22C8-EC83-2949-A96F-FC2F36C57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48832"/>
              </p:ext>
            </p:extLst>
          </p:nvPr>
        </p:nvGraphicFramePr>
        <p:xfrm>
          <a:off x="965982" y="2211095"/>
          <a:ext cx="10260036" cy="204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60036">
                  <a:extLst>
                    <a:ext uri="{9D8B030D-6E8A-4147-A177-3AD203B41FA5}">
                      <a16:colId xmlns:a16="http://schemas.microsoft.com/office/drawing/2014/main" val="1934695444"/>
                    </a:ext>
                  </a:extLst>
                </a:gridCol>
              </a:tblGrid>
              <a:tr h="2049825">
                <a:tc>
                  <a:txBody>
                    <a:bodyPr/>
                    <a:lstStyle/>
                    <a:p>
                      <a:pPr latinLnBrk="1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ERROR: new row for relation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violates check constraint "</a:t>
                      </a:r>
                      <a:r>
                        <a:rPr 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order_info_order_qty_check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" DETAIL: Failing row contains (2, </a:t>
                      </a:r>
                      <a:r>
                        <a:rPr lang="ko-KR" altLang="en-US" sz="2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홍선생</a:t>
                      </a:r>
                      <a:r>
                        <a:rPr lang="en-US" altLang="ko-KR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$4,000.00, -2).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SQL state: 23514</a:t>
                      </a:r>
                      <a:endParaRPr lang="en-US" altLang="ko-KR" sz="3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96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496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3DFD87-BB1F-4ED6-8594-9E10933C4AF0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rgbClr val="FDFB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509C2-E0A2-4A20-A764-ACFA58100B20}"/>
              </a:ext>
            </a:extLst>
          </p:cNvPr>
          <p:cNvSpPr txBox="1"/>
          <p:nvPr/>
        </p:nvSpPr>
        <p:spPr>
          <a:xfrm>
            <a:off x="2412941" y="2464155"/>
            <a:ext cx="7366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쿼리 연산자와 함수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E4D20-C217-4237-BC51-DFADDDD72154}"/>
              </a:ext>
            </a:extLst>
          </p:cNvPr>
          <p:cNvSpPr txBox="1"/>
          <p:nvPr/>
        </p:nvSpPr>
        <p:spPr>
          <a:xfrm>
            <a:off x="8265082" y="3779230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08서울한강체 L" panose="02020603020101020101" pitchFamily="18" charset="-127"/>
                <a:ea typeface="08서울한강체 L" panose="02020603020101020101" pitchFamily="18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08서울한강체 L" panose="02020603020101020101" pitchFamily="18" charset="-127"/>
              <a:ea typeface="08서울한강체 L" panose="02020603020101020101" pitchFamily="18" charset="-127"/>
              <a:cs typeface="+mn-cs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4137D6D8-49E8-4059-8581-FD3D84CB7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997" y="3106489"/>
            <a:ext cx="1335300" cy="14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A08BC-710B-DE43-A7EA-A11D2FEBC01C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1756E-BBB5-7E48-A59E-9D2B7B48970A}"/>
              </a:ext>
            </a:extLst>
          </p:cNvPr>
          <p:cNvSpPr txBox="1"/>
          <p:nvPr/>
        </p:nvSpPr>
        <p:spPr>
          <a:xfrm>
            <a:off x="1455678" y="961404"/>
            <a:ext cx="9081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모른다면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Graphical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Shell Script </a:t>
            </a:r>
            <a:r>
              <a:rPr lang="ko-KR" altLang="en-US" sz="2200" u="sng" dirty="0">
                <a:latin typeface="NanumSquare" panose="020B0600000101010101" pitchFamily="34" charset="-127"/>
                <a:ea typeface="NanumSquare" panose="020B0600000101010101" pitchFamily="34" charset="-127"/>
              </a:rPr>
              <a:t>실행 방법 알고 있다면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64-Bit Command Line Installer</a:t>
            </a:r>
            <a:r>
              <a:rPr lang="ko-KR" altLang="en-US" sz="2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선택</a:t>
            </a:r>
            <a:endParaRPr lang="en-US" altLang="ko-KR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D7F91-E2DB-E74C-BD67-7FCDDAB0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99" y="1798600"/>
            <a:ext cx="7943045" cy="4300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BE775-DF86-D54B-83C3-54D330452568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4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4469F-BD6F-FD4A-A8CA-582B7E3E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7" y="1472763"/>
            <a:ext cx="5560784" cy="39124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0DC77-CD53-A74A-B4B8-64476349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31" y="1436537"/>
            <a:ext cx="5587952" cy="394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6D775-68AB-944C-A208-DB81965AC643}"/>
              </a:ext>
            </a:extLst>
          </p:cNvPr>
          <p:cNvSpPr txBox="1"/>
          <p:nvPr/>
        </p:nvSpPr>
        <p:spPr>
          <a:xfrm>
            <a:off x="228599" y="183284"/>
            <a:ext cx="367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01. 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아나콘다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–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28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MacOS</a:t>
            </a:r>
            <a:endParaRPr kumimoji="0" lang="ko-KR" altLang="en-US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54AB49-8D12-6148-A146-C6DEFC9782D7}"/>
              </a:ext>
            </a:extLst>
          </p:cNvPr>
          <p:cNvSpPr txBox="1"/>
          <p:nvPr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(2020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년 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12</a:t>
            </a:r>
            <a:r>
              <a:rPr lang="ko-KR" altLang="en-US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월 기준</a:t>
            </a:r>
            <a:r>
              <a:rPr lang="en-US" altLang="ko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06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10466</TotalTime>
  <Words>2473</Words>
  <Application>Microsoft Macintosh PowerPoint</Application>
  <PresentationFormat>Widescreen</PresentationFormat>
  <Paragraphs>482</Paragraphs>
  <Slides>72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9" baseType="lpstr">
      <vt:lpstr>Courier New</vt:lpstr>
      <vt:lpstr>나눔스퀘어_ac Bold</vt:lpstr>
      <vt:lpstr>Calibri</vt:lpstr>
      <vt:lpstr>NanumSquare</vt:lpstr>
      <vt:lpstr>Consolas</vt:lpstr>
      <vt:lpstr>맑은 고딕</vt:lpstr>
      <vt:lpstr>Arial Unicode MS</vt:lpstr>
      <vt:lpstr>KoPubDotum_Pro Bold</vt:lpstr>
      <vt:lpstr>08서울한강체 L</vt:lpstr>
      <vt:lpstr>Arial</vt:lpstr>
      <vt:lpstr>KOPUBDOTUM_PRO MEDIUM</vt:lpstr>
      <vt:lpstr>KoPubWorld돋움체_Pro Medium</vt:lpstr>
      <vt:lpstr>NanumSquare ExtraBold</vt:lpstr>
      <vt:lpstr>나눔스퀘어_ac Light</vt:lpstr>
      <vt:lpstr>NanumSquare Bold</vt:lpstr>
      <vt:lpstr>NanumSquare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최나은</dc:creator>
  <cp:lastModifiedBy>Jung Jihoon</cp:lastModifiedBy>
  <cp:revision>294</cp:revision>
  <dcterms:created xsi:type="dcterms:W3CDTF">2020-11-29T05:15:19Z</dcterms:created>
  <dcterms:modified xsi:type="dcterms:W3CDTF">2021-06-16T23:40:20Z</dcterms:modified>
</cp:coreProperties>
</file>